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09" autoAdjust="0"/>
  </p:normalViewPr>
  <p:slideViewPr>
    <p:cSldViewPr snapToGrid="0">
      <p:cViewPr varScale="1">
        <p:scale>
          <a:sx n="73" d="100"/>
          <a:sy n="73" d="100"/>
        </p:scale>
        <p:origin x="3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05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6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8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04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1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69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16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88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5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2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521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62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2021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44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9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8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2907A-804A-423C-99C0-06E190268BFC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344D00D-BE4B-45EB-A609-F3D963897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8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85AD-FFBA-4963-9BFC-9F78C0361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91440"/>
            <a:ext cx="7766936" cy="6766560"/>
          </a:xfrm>
        </p:spPr>
        <p:txBody>
          <a:bodyPr/>
          <a:lstStyle/>
          <a:p>
            <a:pPr algn="ctr"/>
            <a:r>
              <a:rPr lang="en-US" sz="4400" dirty="0"/>
              <a:t>In Vitro Fertilization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Institution affiliation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Name of lecturer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Name of student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Submission Date</a:t>
            </a:r>
            <a:br>
              <a:rPr lang="en-US" sz="4400" dirty="0"/>
            </a:b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59406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C7F7-867F-4513-86F9-33809D50B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57619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668CC-F476-418B-8C6B-8A63C24D7E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14192"/>
            <a:ext cx="6876789" cy="6043808"/>
          </a:xfrm>
        </p:spPr>
        <p:txBody>
          <a:bodyPr/>
          <a:lstStyle/>
          <a:p>
            <a:endParaRPr lang="en-US" dirty="0"/>
          </a:p>
          <a:p>
            <a:endParaRPr lang="en-US" sz="2000" dirty="0"/>
          </a:p>
          <a:p>
            <a:r>
              <a:rPr lang="en-US" sz="2000" dirty="0"/>
              <a:t>IVF is a complex series of methods that are used to help in fertility problems, child conception and prevent genetic problems.</a:t>
            </a:r>
          </a:p>
          <a:p>
            <a:r>
              <a:rPr lang="en-US" sz="2000" dirty="0"/>
              <a:t>In IVF, mature eggs are retrieved from the ovaries and then they are fertilized by a sperm in a lab.</a:t>
            </a:r>
          </a:p>
          <a:p>
            <a:r>
              <a:rPr lang="en-US" sz="2000" dirty="0"/>
              <a:t>The embryo is then transferred to the uterus .One full cycle might take a period of three weeks but in other cases the steps can be split into different parts which may lengthen the process.</a:t>
            </a:r>
          </a:p>
          <a:p>
            <a:r>
              <a:rPr lang="en-US" sz="2000" dirty="0"/>
              <a:t>It can be also done if one has certain health problems for example fallopian tube damage, ovulation disorder, endometriosis and uterine fibroids.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E99FBD-1423-4791-A0BF-2370E76D48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18895" y="1803748"/>
            <a:ext cx="4893566" cy="424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7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D195-BE5F-43CD-B6BF-875A33DCF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186" y="200415"/>
            <a:ext cx="7039628" cy="726511"/>
          </a:xfrm>
        </p:spPr>
        <p:txBody>
          <a:bodyPr/>
          <a:lstStyle/>
          <a:p>
            <a:pPr algn="ctr"/>
            <a:r>
              <a:rPr lang="en-US" dirty="0"/>
              <a:t>Technologies used in IVF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C3902-38E6-4B36-B50E-19FDD5F03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0181"/>
            <a:ext cx="11129553" cy="556781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400" b="1" dirty="0"/>
              <a:t>I. Hysteroscopy</a:t>
            </a:r>
            <a:r>
              <a:rPr lang="en-US" sz="2000" dirty="0"/>
              <a:t>. This technology allows healthcare workers to see a patients 	anatomy, as well as diagnosing any abnormalities. </a:t>
            </a:r>
          </a:p>
          <a:p>
            <a:pPr marL="0" indent="0">
              <a:buNone/>
            </a:pPr>
            <a:r>
              <a:rPr lang="en-US" sz="2000" dirty="0"/>
              <a:t>	It involves the use of a hysteroscope. It is moved inside the vagina for the clinician 	to view the internal anatomy of the patient. </a:t>
            </a:r>
          </a:p>
          <a:p>
            <a:pPr marL="0" indent="0">
              <a:buNone/>
            </a:pPr>
            <a:r>
              <a:rPr lang="en-US" sz="2000" dirty="0"/>
              <a:t>	This enhances the success of any future IVF treatment a patient might undergo.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400" b="1" dirty="0"/>
              <a:t>II. Ultrasound procedure</a:t>
            </a:r>
            <a:r>
              <a:rPr lang="en-US" sz="2000" dirty="0"/>
              <a:t>. It utilizes transducer which is used to deliver waveforms 	at various frequencies.</a:t>
            </a:r>
          </a:p>
          <a:p>
            <a:pPr marL="0" indent="0">
              <a:buNone/>
            </a:pPr>
            <a:r>
              <a:rPr lang="en-US" sz="2000" dirty="0"/>
              <a:t>	Ultrasound technology is used to evaluate anatomical information like ovum 	development.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400" b="1" dirty="0"/>
              <a:t>III. intrauterine insemination </a:t>
            </a:r>
            <a:r>
              <a:rPr lang="en-US" sz="2000" dirty="0"/>
              <a:t>.It involves the introduction of sperm directly into the 	female’s reproductive anatomy at a specific time during her monthly cycle.</a:t>
            </a:r>
          </a:p>
          <a:p>
            <a:pPr marL="0" indent="0">
              <a:buNone/>
            </a:pPr>
            <a:r>
              <a:rPr lang="en-US" sz="2000" dirty="0"/>
              <a:t>	The insemination is done to ensure that the sperm has a better chance of fertilizing 	the 	ovulated oocyte.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43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7B826-68A4-4FBF-B9CC-9BF78636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Notable people who helped develop IVF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FE318-57CF-48BB-BC14-E13896DA4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930400"/>
            <a:ext cx="9274003" cy="31641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2000" dirty="0"/>
              <a:t>Some of the notable people who helped develop IVF include Robert G. Edwards. </a:t>
            </a:r>
          </a:p>
          <a:p>
            <a:r>
              <a:rPr lang="en-US" sz="2000" dirty="0"/>
              <a:t>He is an English biologist with his physician colleague, Dr. Patrick Steptoe. </a:t>
            </a:r>
          </a:p>
          <a:p>
            <a:r>
              <a:rPr lang="en-US" sz="2000" dirty="0"/>
              <a:t>They developed the In Vitro Fertilization procedure for treating human infertility.</a:t>
            </a:r>
          </a:p>
        </p:txBody>
      </p:sp>
    </p:spTree>
    <p:extLst>
      <p:ext uri="{BB962C8B-B14F-4D97-AF65-F5344CB8AC3E}">
        <p14:creationId xmlns:p14="http://schemas.microsoft.com/office/powerpoint/2010/main" val="2715017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F1A1-4B6F-4B1D-BA7E-4EBE3DD4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1440"/>
            <a:ext cx="8596668" cy="836023"/>
          </a:xfrm>
        </p:spPr>
        <p:txBody>
          <a:bodyPr/>
          <a:lstStyle/>
          <a:p>
            <a:pPr algn="ctr"/>
            <a:r>
              <a:rPr lang="en-US" dirty="0"/>
              <a:t>Modern advancements to IVF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22028-00CF-4360-AF4A-DAC770C54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75656"/>
            <a:ext cx="5904411" cy="568234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Some of the recent advancements in IVF include cryopreservation of surplus embryos.</a:t>
            </a:r>
          </a:p>
          <a:p>
            <a:r>
              <a:rPr lang="en-US" dirty="0"/>
              <a:t>There is the introduction of intracytoplasmic sperm injection which helps in treating male infertility. </a:t>
            </a:r>
          </a:p>
          <a:p>
            <a:r>
              <a:rPr lang="en-US" dirty="0"/>
              <a:t>There is also chromosomal screening by the preimplantation genetic diagnosis, mitochondrial donation is also evident in modern advancements in IVF .</a:t>
            </a:r>
          </a:p>
          <a:p>
            <a:r>
              <a:rPr lang="en-US" dirty="0"/>
              <a:t>Other advancements include cryopreservation of the ovarian tissue, uterine transplantation and other modifications in the treatment of infertility.</a:t>
            </a:r>
          </a:p>
          <a:p>
            <a:r>
              <a:rPr lang="en-US" dirty="0"/>
              <a:t>The diagram aside presents recent developments In IVF.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50ECAC-66DD-4A8A-A47C-10D87A9B26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7591" y="1802674"/>
            <a:ext cx="5769425" cy="48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58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12E1E-F339-4AE0-A474-550A8A128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131"/>
            <a:ext cx="8596668" cy="13454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Canadian guidelines for doctors and patients undergoing IVF in present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F9A2D-3B71-4F74-A0BD-74CCF632C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81051"/>
            <a:ext cx="10254342" cy="497694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2000" dirty="0"/>
              <a:t>Some of the Canadian guidelines concerning patients and doctors undergoing IVF in recent times include an initiative of a step-wise progression in treatment which is least invasive, least expensive option</a:t>
            </a:r>
          </a:p>
          <a:p>
            <a:r>
              <a:rPr lang="en-US" sz="2000" dirty="0"/>
              <a:t> It is followed by a gradual progression to therapies using assisted reproductive technology. </a:t>
            </a:r>
          </a:p>
          <a:p>
            <a:r>
              <a:rPr lang="en-US" sz="2000" dirty="0"/>
              <a:t>These guideline try's to provide a comprehensive, evidence based recommendations for the treatment of unexplained infertility which include expectant management, laparoscopy, intrauterine insemination, ovarian stimulation and IVF.</a:t>
            </a:r>
          </a:p>
        </p:txBody>
      </p:sp>
    </p:spTree>
    <p:extLst>
      <p:ext uri="{BB962C8B-B14F-4D97-AF65-F5344CB8AC3E}">
        <p14:creationId xmlns:p14="http://schemas.microsoft.com/office/powerpoint/2010/main" val="212122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5CD95-3CD5-4159-9F81-D5D7DE11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Societal impacts and viewpoints of IVF?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C1182-2399-4A17-A7D9-7462AE0C3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160589"/>
            <a:ext cx="10711542" cy="46974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000" dirty="0"/>
              <a:t>Some of the societal viewpoints of IVF is that it is seen as having changed what was once the private province of two people joined in a socially approved union .</a:t>
            </a:r>
          </a:p>
          <a:p>
            <a:r>
              <a:rPr lang="en-US" sz="2000" dirty="0"/>
              <a:t>This is because IVF involves the deliberate separation of reproduction from the act of human sexuality and from the human body .</a:t>
            </a:r>
          </a:p>
          <a:p>
            <a:r>
              <a:rPr lang="en-US" sz="2000" dirty="0"/>
              <a:t>Another ethical issue is about how the technology is applied and where it is leading to. </a:t>
            </a:r>
          </a:p>
          <a:p>
            <a:r>
              <a:rPr lang="en-US" sz="2000" dirty="0"/>
              <a:t>Another ethical consideration is about our obligation as a society to the gametes and the early embryos .</a:t>
            </a:r>
          </a:p>
          <a:p>
            <a:r>
              <a:rPr lang="en-US" sz="2000" dirty="0"/>
              <a:t>Basic research on IVF need to be done in order to increase physician understanding of the fundamentals of reproduction, the causes of premature labor and more effective birth controls.</a:t>
            </a:r>
          </a:p>
        </p:txBody>
      </p:sp>
    </p:spTree>
    <p:extLst>
      <p:ext uri="{BB962C8B-B14F-4D97-AF65-F5344CB8AC3E}">
        <p14:creationId xmlns:p14="http://schemas.microsoft.com/office/powerpoint/2010/main" val="368475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1A347-25F0-47B3-9168-B2D44C229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8F5B2-A7EE-4967-80E6-373372C30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Huang, J. Y. J., &amp; </a:t>
            </a:r>
            <a:r>
              <a:rPr lang="en-US" dirty="0" err="1"/>
              <a:t>Rosenwaks</a:t>
            </a:r>
            <a:r>
              <a:rPr lang="en-US" dirty="0"/>
              <a:t>, Z. (2012). In vitro fertilizations treatment and factors affecting success. Best practice &amp; research Clinical obstetrics &amp; gynecology, 26(6), 777-788.</a:t>
            </a:r>
          </a:p>
          <a:p>
            <a:r>
              <a:rPr lang="en-US" dirty="0"/>
              <a:t>Jennings, J. C., Moreland, K., &amp; Peterson, C. M. (1996). In vitro fertilization. Drugs, 52(3), 313-343.</a:t>
            </a:r>
          </a:p>
          <a:p>
            <a:r>
              <a:rPr lang="en-US" dirty="0"/>
              <a:t>Pandian, Z., </a:t>
            </a:r>
            <a:r>
              <a:rPr lang="en-US" dirty="0" err="1"/>
              <a:t>Gibreel</a:t>
            </a:r>
            <a:r>
              <a:rPr lang="en-US" dirty="0"/>
              <a:t>, A., &amp; Bhattacharya, S. (2015). In vitro fertilization for unexplained subfertility. Cochrane Database of Systematic Reviews, (11).</a:t>
            </a:r>
          </a:p>
        </p:txBody>
      </p:sp>
    </p:spTree>
    <p:extLst>
      <p:ext uri="{BB962C8B-B14F-4D97-AF65-F5344CB8AC3E}">
        <p14:creationId xmlns:p14="http://schemas.microsoft.com/office/powerpoint/2010/main" val="30579162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</TotalTime>
  <Words>732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In Vitro Fertilization  Institution affiliation  Name of lecturer  Name of student  Submission Date </vt:lpstr>
      <vt:lpstr>Introduction</vt:lpstr>
      <vt:lpstr>Technologies used in IVF</vt:lpstr>
      <vt:lpstr>Notable people who helped develop IVF</vt:lpstr>
      <vt:lpstr>Modern advancements to IVF</vt:lpstr>
      <vt:lpstr>Canadian guidelines for doctors and patients undergoing IVF in present times</vt:lpstr>
      <vt:lpstr>Societal impacts and viewpoints of IVF?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Vitro Fertilization  Institution affiliation  Name of lecturer  Name of student  Submission Date </dc:title>
  <dc:creator>hp</dc:creator>
  <cp:lastModifiedBy>hp</cp:lastModifiedBy>
  <cp:revision>1</cp:revision>
  <dcterms:created xsi:type="dcterms:W3CDTF">2021-10-21T00:19:46Z</dcterms:created>
  <dcterms:modified xsi:type="dcterms:W3CDTF">2021-10-21T01:33:10Z</dcterms:modified>
</cp:coreProperties>
</file>